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sldIdLst>
    <p:sldId id="256" r:id="rId2"/>
    <p:sldId id="257" r:id="rId3"/>
    <p:sldId id="268" r:id="rId4"/>
    <p:sldId id="260" r:id="rId5"/>
    <p:sldId id="259" r:id="rId6"/>
    <p:sldId id="271" r:id="rId7"/>
    <p:sldId id="287" r:id="rId8"/>
    <p:sldId id="284" r:id="rId9"/>
    <p:sldId id="288" r:id="rId10"/>
    <p:sldId id="286" r:id="rId11"/>
    <p:sldId id="265" r:id="rId12"/>
    <p:sldId id="289" r:id="rId13"/>
    <p:sldId id="273" r:id="rId14"/>
    <p:sldId id="266" r:id="rId15"/>
    <p:sldId id="274" r:id="rId16"/>
    <p:sldId id="272" r:id="rId17"/>
    <p:sldId id="281" r:id="rId18"/>
    <p:sldId id="277" r:id="rId19"/>
    <p:sldId id="278" r:id="rId20"/>
    <p:sldId id="279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BC238C-6826-CA46-A1E8-842C87CFCFA4}" v="1219" dt="2019-12-12T21:56:36.101"/>
    <p1510:client id="{AA181837-81EB-804A-9DA1-E22C2F3B9AA3}" v="505" dt="2019-12-12T20:10:46.0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5584"/>
  </p:normalViewPr>
  <p:slideViewPr>
    <p:cSldViewPr snapToGrid="0" snapToObjects="1">
      <p:cViewPr varScale="1">
        <p:scale>
          <a:sx n="97" d="100"/>
          <a:sy n="97" d="100"/>
        </p:scale>
        <p:origin x="11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44158C-4472-D149-9411-5D797400C0A5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B1D93B-3953-3847-A4A2-DC026464C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3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 time to get spoken word script ready so following examples are for 85 movies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1D93B-3953-3847-A4A2-DC026464CBE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00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85 movies by 3182 rows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1D93B-3953-3847-A4A2-DC026464CB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53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Chosen agent: saying … you’re also likely to say agent 262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1D93B-3953-3847-A4A2-DC026464CBE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37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13 times likely to say agent when also saying elevator, bullet, and struggle.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Confidence: 87% of the time those words were said, so was the word agent.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2.73 there is a strong association, If Elevator, bullet, struggle are present then its about  2.5x likely to imply the presence of agent word.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B1D93B-3953-3847-A4A2-DC026464CBE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7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E8BF-F6C8-D14D-A635-B413DC6696E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84F0-B081-764D-BB1C-3F263B73B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1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E8BF-F6C8-D14D-A635-B413DC6696E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84F0-B081-764D-BB1C-3F263B73B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8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E8BF-F6C8-D14D-A635-B413DC6696E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84F0-B081-764D-BB1C-3F263B73B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1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E8BF-F6C8-D14D-A635-B413DC6696E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84F0-B081-764D-BB1C-3F263B73B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18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E8BF-F6C8-D14D-A635-B413DC6696E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84F0-B081-764D-BB1C-3F263B73B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7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E8BF-F6C8-D14D-A635-B413DC6696E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84F0-B081-764D-BB1C-3F263B73B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488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E8BF-F6C8-D14D-A635-B413DC6696E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84F0-B081-764D-BB1C-3F263B73B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83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E8BF-F6C8-D14D-A635-B413DC6696E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84F0-B081-764D-BB1C-3F263B73B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76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E8BF-F6C8-D14D-A635-B413DC6696E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84F0-B081-764D-BB1C-3F263B73B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787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E8BF-F6C8-D14D-A635-B413DC6696E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84F0-B081-764D-BB1C-3F263B73B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19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95E8BF-F6C8-D14D-A635-B413DC6696E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084F0-B081-764D-BB1C-3F263B73B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83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95E8BF-F6C8-D14D-A635-B413DC6696EB}" type="datetimeFigureOut">
              <a:rPr lang="en-US" smtClean="0"/>
              <a:t>12/12/19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084F0-B081-764D-BB1C-3F263B73B7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4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643070-15EC-6E4F-B61D-CAD19DE50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Movie Scripts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163CED-15B5-D348-9A28-D94EB8D38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4535" y="5370668"/>
            <a:ext cx="4805691" cy="388557"/>
          </a:xfrm>
        </p:spPr>
        <p:txBody>
          <a:bodyPr anchor="b">
            <a:normAutofit/>
          </a:bodyPr>
          <a:lstStyle/>
          <a:p>
            <a:pPr algn="l"/>
            <a:r>
              <a:rPr lang="en-US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Marshal Will, Mikolaj Wieczorek</a:t>
            </a:r>
          </a:p>
        </p:txBody>
      </p:sp>
      <p:sp>
        <p:nvSpPr>
          <p:cNvPr id="13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Video camera">
            <a:extLst>
              <a:ext uri="{FF2B5EF4-FFF2-40B4-BE49-F238E27FC236}">
                <a16:creationId xmlns:a16="http://schemas.microsoft.com/office/drawing/2014/main" id="{06EED554-695A-4674-8862-36AEBCDBC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65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3A9AF-DB26-1C48-AD33-11C12766A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71" y="413805"/>
            <a:ext cx="4832802" cy="1170432"/>
          </a:xfrm>
        </p:spPr>
        <p:txBody>
          <a:bodyPr anchor="b">
            <a:normAutofit/>
          </a:bodyPr>
          <a:lstStyle/>
          <a:p>
            <a:r>
              <a:rPr lang="en-US" sz="3400"/>
              <a:t>Association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0C09B-691E-CD4A-AF4D-2D4FD971D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167" y="1519568"/>
            <a:ext cx="5190879" cy="2540059"/>
          </a:xfrm>
        </p:spPr>
        <p:txBody>
          <a:bodyPr>
            <a:normAutofit/>
          </a:bodyPr>
          <a:lstStyle/>
          <a:p>
            <a:r>
              <a:rPr lang="en-US" sz="1800" dirty="0"/>
              <a:t>A lot of words were associated with “fuckin”</a:t>
            </a:r>
          </a:p>
          <a:p>
            <a:pPr marL="0" indent="0">
              <a:buNone/>
            </a:pPr>
            <a:r>
              <a:rPr lang="en-US" sz="1600" dirty="0"/>
              <a:t>Waitress </a:t>
            </a:r>
            <a:r>
              <a:rPr lang="en-US" sz="1600" dirty="0">
                <a:sym typeface="Wingdings" pitchFamily="2" charset="2"/>
              </a:rPr>
              <a:t> Fuckin, Friday  Fuckin, </a:t>
            </a:r>
          </a:p>
          <a:p>
            <a:pPr marL="0" indent="0">
              <a:buNone/>
            </a:pPr>
            <a:r>
              <a:rPr lang="en-US" sz="1600" dirty="0">
                <a:sym typeface="Wingdings" pitchFamily="2" charset="2"/>
              </a:rPr>
              <a:t>Society  Fucked, Guilty  Fucked</a:t>
            </a:r>
          </a:p>
          <a:p>
            <a:r>
              <a:rPr lang="en-US" sz="1800" dirty="0">
                <a:sym typeface="Wingdings" pitchFamily="2" charset="2"/>
              </a:rPr>
              <a:t>Other common associations</a:t>
            </a:r>
          </a:p>
          <a:p>
            <a:pPr marL="0" indent="0">
              <a:buNone/>
            </a:pPr>
            <a:r>
              <a:rPr lang="en-US" sz="1600" dirty="0">
                <a:sym typeface="Wingdings" pitchFamily="2" charset="2"/>
              </a:rPr>
              <a:t>Assistant, Pockets  Elevator</a:t>
            </a:r>
          </a:p>
          <a:p>
            <a:pPr marL="0" indent="0">
              <a:buNone/>
            </a:pPr>
            <a:r>
              <a:rPr lang="en-US" sz="1600" dirty="0"/>
              <a:t>Yelling </a:t>
            </a:r>
            <a:r>
              <a:rPr lang="en-US" sz="1600" dirty="0">
                <a:sym typeface="Wingdings" pitchFamily="2" charset="2"/>
              </a:rPr>
              <a:t> Train</a:t>
            </a:r>
          </a:p>
          <a:p>
            <a:pPr marL="0" indent="0">
              <a:buNone/>
            </a:pPr>
            <a:r>
              <a:rPr lang="en-US" sz="1600" dirty="0">
                <a:sym typeface="Wingdings" pitchFamily="2" charset="2"/>
              </a:rPr>
              <a:t>Sides, Awkwardly  Dancing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DEB158-20A0-B946-B277-ABAB7E83718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9754" y="1973174"/>
            <a:ext cx="5598531" cy="36998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40704A-DD22-7F43-AA5B-6F154BEFB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285" y="4273420"/>
            <a:ext cx="5870649" cy="201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95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4131AA-A547-6043-B8ED-261BD1370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69" y="309229"/>
            <a:ext cx="9209661" cy="623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871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F869F9-9F06-6D4C-97AC-84FF6F203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90" y="309953"/>
            <a:ext cx="8755219" cy="623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DA69E3-4AD7-6843-BF10-DC6620739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36139"/>
            <a:ext cx="5294716" cy="37857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680192-8F65-8449-B634-348E080EB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509666"/>
            <a:ext cx="5294715" cy="383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44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CD1A35-CF27-6748-923F-8D62EB016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69230"/>
            <a:ext cx="5294716" cy="37195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C0CB1B-2F39-1D4F-A8E6-9598E6963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1555995"/>
            <a:ext cx="5294715" cy="374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55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7FA2-2E54-6745-A2D2-F2307213B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1092857"/>
            <a:ext cx="3669704" cy="4389120"/>
          </a:xfrm>
        </p:spPr>
        <p:txBody>
          <a:bodyPr>
            <a:normAutofit/>
          </a:bodyPr>
          <a:lstStyle/>
          <a:p>
            <a:r>
              <a:rPr lang="en-US" sz="4000"/>
              <a:t>More Findings: Associations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2056B-2119-054F-8D99-899717CB7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2679" y="1092857"/>
            <a:ext cx="5670087" cy="4389120"/>
          </a:xfrm>
        </p:spPr>
        <p:txBody>
          <a:bodyPr anchor="ctr"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Lots of words are around Hotel like</a:t>
            </a:r>
          </a:p>
          <a:p>
            <a:pPr lvl="1"/>
            <a:r>
              <a:rPr lang="en-US" dirty="0"/>
              <a:t>Boyfriend </a:t>
            </a:r>
            <a:r>
              <a:rPr lang="en-US" dirty="0">
                <a:sym typeface="Wingdings" pitchFamily="2" charset="2"/>
              </a:rPr>
              <a:t> Hotel </a:t>
            </a:r>
          </a:p>
          <a:p>
            <a:pPr lvl="1"/>
            <a:r>
              <a:rPr lang="en-US" dirty="0">
                <a:sym typeface="Wingdings" pitchFamily="2" charset="2"/>
              </a:rPr>
              <a:t>Shocked  Hotel</a:t>
            </a:r>
          </a:p>
          <a:p>
            <a:pPr lvl="1"/>
            <a:r>
              <a:rPr lang="en-US" dirty="0">
                <a:sym typeface="Wingdings" pitchFamily="2" charset="2"/>
              </a:rPr>
              <a:t>Lunch  Hotel</a:t>
            </a:r>
          </a:p>
          <a:p>
            <a:r>
              <a:rPr lang="en-US" sz="2400" dirty="0">
                <a:sym typeface="Wingdings" pitchFamily="2" charset="2"/>
              </a:rPr>
              <a:t>Hotel and Shrugs were strongly related</a:t>
            </a:r>
          </a:p>
          <a:p>
            <a:pPr lvl="1"/>
            <a:r>
              <a:rPr lang="en-US" dirty="0">
                <a:sym typeface="Wingdings" pitchFamily="2" charset="2"/>
              </a:rPr>
              <a:t>Newspaper  Hotel </a:t>
            </a:r>
          </a:p>
          <a:p>
            <a:pPr lvl="1"/>
            <a:r>
              <a:rPr lang="en-US" dirty="0">
                <a:sym typeface="Wingdings" pitchFamily="2" charset="2"/>
              </a:rPr>
              <a:t>Shrugs, Excitement  Newspaper</a:t>
            </a:r>
          </a:p>
          <a:p>
            <a:pPr marL="0" indent="0">
              <a:buNone/>
            </a:pPr>
            <a:endParaRPr lang="en-US" sz="2400" dirty="0">
              <a:sym typeface="Wingdings" pitchFamily="2" charset="2"/>
            </a:endParaRPr>
          </a:p>
          <a:p>
            <a:pPr marL="0" indent="0">
              <a:buNone/>
            </a:pPr>
            <a:endParaRPr lang="en-US" sz="2400" dirty="0">
              <a:sym typeface="Wingdings" pitchFamily="2" charset="2"/>
            </a:endParaRPr>
          </a:p>
          <a:p>
            <a:pPr marL="0" indent="0">
              <a:buNone/>
            </a:pPr>
            <a:endParaRPr lang="en-US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829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F35C7-5CD1-494D-8E27-4ED1BE1D9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564" y="136932"/>
            <a:ext cx="10515600" cy="1325563"/>
          </a:xfrm>
        </p:spPr>
        <p:txBody>
          <a:bodyPr/>
          <a:lstStyle/>
          <a:p>
            <a:r>
              <a:rPr lang="en-US" dirty="0"/>
              <a:t>Heatmap: Only clustering movies</a:t>
            </a:r>
          </a:p>
        </p:txBody>
      </p:sp>
      <p:pic>
        <p:nvPicPr>
          <p:cNvPr id="4" name="Content Placeholder 3" descr="A picture containing object&#10;&#10;Description automatically generated">
            <a:extLst>
              <a:ext uri="{FF2B5EF4-FFF2-40B4-BE49-F238E27FC236}">
                <a16:creationId xmlns:a16="http://schemas.microsoft.com/office/drawing/2014/main" id="{FC6665CF-482E-BF4F-92F6-058A3A942F9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3906" y="1387670"/>
            <a:ext cx="10192999" cy="4961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6769FE-2DB1-6E48-8537-2991551554B4}"/>
              </a:ext>
            </a:extLst>
          </p:cNvPr>
          <p:cNvSpPr txBox="1"/>
          <p:nvPr/>
        </p:nvSpPr>
        <p:spPr>
          <a:xfrm>
            <a:off x="8128651" y="2862882"/>
            <a:ext cx="31432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Chose these two movies for further sentiment analysis:</a:t>
            </a:r>
          </a:p>
          <a:p>
            <a:pPr algn="ctr"/>
            <a:r>
              <a:rPr lang="en-US" dirty="0"/>
              <a:t>A Few Good Men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A Prayer Before Dawn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7712A4-F0F4-504A-B3B1-155C0A3B3AE6}"/>
              </a:ext>
            </a:extLst>
          </p:cNvPr>
          <p:cNvSpPr/>
          <p:nvPr/>
        </p:nvSpPr>
        <p:spPr>
          <a:xfrm>
            <a:off x="1558977" y="4407108"/>
            <a:ext cx="554636" cy="79447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CED0445-F78B-C245-99AA-BD73D9798747}"/>
              </a:ext>
            </a:extLst>
          </p:cNvPr>
          <p:cNvSpPr/>
          <p:nvPr/>
        </p:nvSpPr>
        <p:spPr>
          <a:xfrm>
            <a:off x="5264046" y="3740045"/>
            <a:ext cx="554636" cy="79447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4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41797-BCA6-5348-8411-13CD1B71F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Short Story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34B9C-B2F7-FE46-8A15-64E6A697E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rgbClr val="000000"/>
                </a:solidFill>
              </a:rPr>
              <a:t>A Few Good Men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The film revolves around the court-martial of two U.S. Marines charged with the murder of a fellow Marine and the tribulations of their lawyers as they prepare a case to defend their clients. 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Fun movie quote “You can’t handle the truth!”</a:t>
            </a:r>
          </a:p>
          <a:p>
            <a:r>
              <a:rPr lang="en-US" sz="1700" dirty="0">
                <a:solidFill>
                  <a:srgbClr val="000000"/>
                </a:solidFill>
              </a:rPr>
              <a:t>A Prayer Before Dawn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The true story of an English boxer incarcerated in one of Thailand's most notorious prisons as he fights in Muay Thai tournaments to earn his freedom.</a:t>
            </a:r>
            <a:endParaRPr lang="en-US" sz="1700">
              <a:solidFill>
                <a:srgbClr val="000000"/>
              </a:solidFill>
            </a:endParaRPr>
          </a:p>
        </p:txBody>
      </p:sp>
      <p:pic>
        <p:nvPicPr>
          <p:cNvPr id="7" name="Graphic 6" descr="Quotes">
            <a:extLst>
              <a:ext uri="{FF2B5EF4-FFF2-40B4-BE49-F238E27FC236}">
                <a16:creationId xmlns:a16="http://schemas.microsoft.com/office/drawing/2014/main" id="{5B924A2D-76A7-4B6A-AEE5-BA0F8E2167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21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45426F-7753-BB4E-B9A2-EED21E96D07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920" y="940483"/>
            <a:ext cx="4901810" cy="4607700"/>
          </a:xfrm>
          <a:prstGeom prst="rect">
            <a:avLst/>
          </a:prstGeom>
        </p:spPr>
      </p:pic>
      <p:pic>
        <p:nvPicPr>
          <p:cNvPr id="5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C7A2B9-13F4-6B48-B5CA-2DA367F9343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440348" y="808117"/>
            <a:ext cx="4921653" cy="4872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B9EA2A-049F-C84F-AD46-1E40F6C466D3}"/>
              </a:ext>
            </a:extLst>
          </p:cNvPr>
          <p:cNvSpPr txBox="1"/>
          <p:nvPr/>
        </p:nvSpPr>
        <p:spPr>
          <a:xfrm>
            <a:off x="6440348" y="5680551"/>
            <a:ext cx="4921653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600">
                <a:solidFill>
                  <a:srgbClr val="000000"/>
                </a:solidFill>
              </a:rPr>
              <a:t>A Few Good Men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893D11-FE75-9746-80FF-9FFB57AE4832}"/>
              </a:ext>
            </a:extLst>
          </p:cNvPr>
          <p:cNvSpPr txBox="1"/>
          <p:nvPr/>
        </p:nvSpPr>
        <p:spPr>
          <a:xfrm>
            <a:off x="827580" y="5680551"/>
            <a:ext cx="4901810" cy="36933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1600" dirty="0">
                <a:solidFill>
                  <a:srgbClr val="000000"/>
                </a:solidFill>
              </a:rPr>
              <a:t>A Prayer Before Dawn</a:t>
            </a:r>
          </a:p>
        </p:txBody>
      </p:sp>
    </p:spTree>
    <p:extLst>
      <p:ext uri="{BB962C8B-B14F-4D97-AF65-F5344CB8AC3E}">
        <p14:creationId xmlns:p14="http://schemas.microsoft.com/office/powerpoint/2010/main" val="329193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AA68-99D6-A549-A6A3-0F9E6EF13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693" y="31749"/>
            <a:ext cx="8202613" cy="1325563"/>
          </a:xfrm>
        </p:spPr>
        <p:txBody>
          <a:bodyPr/>
          <a:lstStyle/>
          <a:p>
            <a:r>
              <a:rPr lang="en-US"/>
              <a:t>Comparing Emotional Sentiment</a:t>
            </a:r>
            <a:endParaRPr lang="en-US" dirty="0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C3A692-68B0-7847-97A2-B30D3EC9EB0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252308"/>
            <a:ext cx="5918200" cy="5435599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52E485-C28F-ED47-B971-E37C8B5AA79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189359"/>
            <a:ext cx="54356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04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8ED27-1167-E74C-A47E-7634E24A0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F7D9-17DD-9D4A-8101-72C441AD2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Motivation: interesting insights of words common to specific movies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 Rarely/Commonly used words</a:t>
            </a:r>
          </a:p>
          <a:p>
            <a:pPr marL="0" indent="0">
              <a:buNone/>
            </a:pPr>
            <a:r>
              <a:rPr lang="en-US" dirty="0"/>
              <a:t>- Clustering of Movies based on words</a:t>
            </a:r>
          </a:p>
          <a:p>
            <a:pPr marL="0" indent="0">
              <a:buNone/>
            </a:pPr>
            <a:r>
              <a:rPr lang="en-US" dirty="0"/>
              <a:t>- Association between certain words</a:t>
            </a:r>
          </a:p>
          <a:p>
            <a:pPr marL="0" indent="0">
              <a:buNone/>
            </a:pPr>
            <a:r>
              <a:rPr lang="en-US" dirty="0"/>
              <a:t>- Frequent Types of Emotions in Specific Movies</a:t>
            </a:r>
          </a:p>
          <a:p>
            <a:pPr marL="0" indent="0">
              <a:buNone/>
            </a:pPr>
            <a:r>
              <a:rPr lang="en-US" dirty="0"/>
              <a:t>- Emotional Variance Over Time in a Movie</a:t>
            </a:r>
          </a:p>
        </p:txBody>
      </p:sp>
    </p:spTree>
    <p:extLst>
      <p:ext uri="{BB962C8B-B14F-4D97-AF65-F5344CB8AC3E}">
        <p14:creationId xmlns:p14="http://schemas.microsoft.com/office/powerpoint/2010/main" val="3169894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7AFE5-CE21-CC40-9AB4-0E0505E78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Emotional Trajectory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8646D5-BFEA-4318-B28C-22B1EA375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2512" y="498698"/>
            <a:ext cx="4940808" cy="1185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/>
              <a:t>Above 0 </a:t>
            </a:r>
            <a:r>
              <a:rPr lang="en-US" sz="2400">
                <a:sym typeface="Wingdings" pitchFamily="2" charset="2"/>
              </a:rPr>
              <a:t> Positive Emotions </a:t>
            </a:r>
          </a:p>
          <a:p>
            <a:pPr marL="0" indent="0">
              <a:buNone/>
            </a:pPr>
            <a:r>
              <a:rPr lang="en-US" sz="2400">
                <a:sym typeface="Wingdings" pitchFamily="2" charset="2"/>
              </a:rPr>
              <a:t>Below 0  Negative Emotions</a:t>
            </a:r>
            <a:endParaRPr lang="en-US" sz="2400"/>
          </a:p>
        </p:txBody>
      </p:sp>
      <p:pic>
        <p:nvPicPr>
          <p:cNvPr id="4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CAAFA11F-0FBD-AC44-B8C7-D632FA9E4AD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06" y="2091095"/>
            <a:ext cx="4206240" cy="4206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C34DF7-5D3E-8743-9134-2F89E0221F02}"/>
              </a:ext>
            </a:extLst>
          </p:cNvPr>
          <p:cNvSpPr txBox="1"/>
          <p:nvPr/>
        </p:nvSpPr>
        <p:spPr>
          <a:xfrm>
            <a:off x="2336398" y="6267759"/>
            <a:ext cx="185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A Few Good Men</a:t>
            </a:r>
          </a:p>
        </p:txBody>
      </p:sp>
      <p:pic>
        <p:nvPicPr>
          <p:cNvPr id="11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A2D397FB-7E42-4B45-AF7A-0266CAC449D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312" y="2031878"/>
            <a:ext cx="4747322" cy="4206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2AE574-B0C5-8A47-80F6-43F3C7D5E792}"/>
              </a:ext>
            </a:extLst>
          </p:cNvPr>
          <p:cNvSpPr txBox="1"/>
          <p:nvPr/>
        </p:nvSpPr>
        <p:spPr>
          <a:xfrm>
            <a:off x="7756379" y="6269225"/>
            <a:ext cx="2230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Prayer Before Dawn</a:t>
            </a:r>
          </a:p>
        </p:txBody>
      </p:sp>
    </p:spTree>
    <p:extLst>
      <p:ext uri="{BB962C8B-B14F-4D97-AF65-F5344CB8AC3E}">
        <p14:creationId xmlns:p14="http://schemas.microsoft.com/office/powerpoint/2010/main" val="365215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37B53-8F60-FA4C-A8C0-E13087CC3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Questions?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C7EDC15D-F762-4FBE-A8C0-851ECAAC0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19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6989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EDAE6-E4E0-124E-910C-7594755B8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40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Database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1EDEC-CF95-0F4C-95EC-5EE9480E0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809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Source: Internet Movie Script Database (</a:t>
            </a:r>
            <a:r>
              <a:rPr lang="en-US" sz="2000" dirty="0" err="1">
                <a:solidFill>
                  <a:srgbClr val="000000"/>
                </a:solidFill>
              </a:rPr>
              <a:t>IMSDb</a:t>
            </a:r>
            <a:r>
              <a:rPr lang="en-US" sz="2000" dirty="0">
                <a:solidFill>
                  <a:srgbClr val="000000"/>
                </a:solidFill>
              </a:rPr>
              <a:t>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Pulled Movies based on specific Genre like Horror or Drama</a:t>
            </a:r>
          </a:p>
          <a:p>
            <a:r>
              <a:rPr lang="en-US" sz="2000" dirty="0">
                <a:solidFill>
                  <a:srgbClr val="000000"/>
                </a:solidFill>
              </a:rPr>
              <a:t>Categories Chosen: Action, Adventure, Comedy, Crime, Drama, Family, Fantasy, Horror, Romance, Sci-Fi, Thriller, and War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CCB4F-6624-8C49-B338-61182FFFD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821" y="2145518"/>
            <a:ext cx="3661831" cy="258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22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9C58D-39E4-9845-BD9C-0088705EE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Scrapping and Cleaning Processes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C90FA-118A-3D40-9BFC-B9FF60240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Loop had to cycle through each HTML link of IMSDb (10,000+ movies!)</a:t>
            </a:r>
          </a:p>
          <a:p>
            <a:r>
              <a:rPr lang="en-US"/>
              <a:t>Chose 900 movies and scraped from mentioned genres</a:t>
            </a:r>
          </a:p>
          <a:p>
            <a:r>
              <a:rPr lang="en-US"/>
              <a:t>Spoken word script clean-up: extensive process</a:t>
            </a:r>
          </a:p>
          <a:p>
            <a:pPr lvl="1"/>
            <a:r>
              <a:rPr lang="en-US"/>
              <a:t>Removing </a:t>
            </a:r>
            <a:r>
              <a:rPr lang="en-US" dirty="0"/>
              <a:t>“(CONTINUED)” </a:t>
            </a:r>
            <a:r>
              <a:rPr lang="en-US"/>
              <a:t>or “Contd”</a:t>
            </a:r>
            <a:endParaRPr lang="en-US" dirty="0"/>
          </a:p>
          <a:p>
            <a:pPr lvl="1"/>
            <a:r>
              <a:rPr lang="en-US" dirty="0"/>
              <a:t>Removing descriptive parts of the script</a:t>
            </a:r>
          </a:p>
          <a:p>
            <a:pPr lvl="1"/>
            <a:r>
              <a:rPr lang="en-US" dirty="0"/>
              <a:t>Removing punctuation, etc.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917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3255E8-B12B-DE41-9664-93EC243B392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544" y="0"/>
            <a:ext cx="9586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81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C9DB9-1A86-264A-8825-FD1641231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Dendrogram Movie Clusters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43570-BC93-D44C-98D8-097F874B676E}"/>
              </a:ext>
            </a:extLst>
          </p:cNvPr>
          <p:cNvSpPr txBox="1"/>
          <p:nvPr/>
        </p:nvSpPr>
        <p:spPr>
          <a:xfrm>
            <a:off x="8701088" y="614363"/>
            <a:ext cx="27717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Interesting Cluster</a:t>
            </a:r>
            <a:r>
              <a:rPr lang="en-US"/>
              <a:t> Disney Movies</a:t>
            </a:r>
            <a:endParaRPr lang="en-US" dirty="0"/>
          </a:p>
          <a:p>
            <a:r>
              <a:rPr lang="en-US" dirty="0"/>
              <a:t>-Despicable Me</a:t>
            </a:r>
          </a:p>
          <a:p>
            <a:r>
              <a:rPr lang="en-US" dirty="0"/>
              <a:t>-Frozen</a:t>
            </a:r>
            <a:endParaRPr lang="en-US"/>
          </a:p>
          <a:p>
            <a:r>
              <a:rPr lang="en-US"/>
              <a:t>-Pirates of the Caribbean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B32490-F3A7-F64C-8365-1F260F308F8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" y="1690688"/>
            <a:ext cx="7981952" cy="424541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F24D2C-053C-684F-935A-1334E35B741E}"/>
              </a:ext>
            </a:extLst>
          </p:cNvPr>
          <p:cNvCxnSpPr>
            <a:cxnSpLocks/>
          </p:cNvCxnSpPr>
          <p:nvPr/>
        </p:nvCxnSpPr>
        <p:spPr>
          <a:xfrm flipH="1">
            <a:off x="7697972" y="1690688"/>
            <a:ext cx="917392" cy="2126400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204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BF202-89E0-EA44-A367-E61D36BB8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04669-C9B7-BA47-B1B8-2CD561BAC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F35748-2616-A44E-A5F5-6CA726601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98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859FA-B5AB-664D-9DED-4255A078F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2" y="1143000"/>
            <a:ext cx="5244817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Clustering: </a:t>
            </a:r>
            <a:br>
              <a:rPr lang="en-US" sz="5400" dirty="0"/>
            </a:br>
            <a:r>
              <a:rPr lang="en-US" sz="5400" dirty="0"/>
              <a:t>K-means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E68017-D32F-BF49-8E67-EDA73E4B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888" y="5373121"/>
            <a:ext cx="5441001" cy="680124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A3372E9-A35A-AB43-A242-3F2964B34FF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07926" y="1144817"/>
            <a:ext cx="5652927" cy="378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10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C51296-A8CF-F14C-BC2E-7F3B85E3E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098" y="626583"/>
            <a:ext cx="4529116" cy="25702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 up of a building&#10;&#10;Description automatically generated">
            <a:extLst>
              <a:ext uri="{FF2B5EF4-FFF2-40B4-BE49-F238E27FC236}">
                <a16:creationId xmlns:a16="http://schemas.microsoft.com/office/drawing/2014/main" id="{457B8879-6F0C-A24A-BAD2-B76B41DA7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79" y="3271785"/>
            <a:ext cx="4267625" cy="2443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C5F58-77AD-8B49-983E-3BB527AE6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268" y="1634218"/>
            <a:ext cx="5129641" cy="358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57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491</Words>
  <Application>Microsoft Macintosh PowerPoint</Application>
  <PresentationFormat>Widescreen</PresentationFormat>
  <Paragraphs>78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Movie Scripts</vt:lpstr>
      <vt:lpstr>Introduction</vt:lpstr>
      <vt:lpstr>Database Source</vt:lpstr>
      <vt:lpstr>Scrapping and Cleaning Processes</vt:lpstr>
      <vt:lpstr>PowerPoint Presentation</vt:lpstr>
      <vt:lpstr>Dendrogram Movie Clusters</vt:lpstr>
      <vt:lpstr>PowerPoint Presentation</vt:lpstr>
      <vt:lpstr>Clustering:  K-means</vt:lpstr>
      <vt:lpstr>PowerPoint Presentation</vt:lpstr>
      <vt:lpstr>Association Rules</vt:lpstr>
      <vt:lpstr>PowerPoint Presentation</vt:lpstr>
      <vt:lpstr>PowerPoint Presentation</vt:lpstr>
      <vt:lpstr>PowerPoint Presentation</vt:lpstr>
      <vt:lpstr>PowerPoint Presentation</vt:lpstr>
      <vt:lpstr>More Findings: Associations</vt:lpstr>
      <vt:lpstr>Heatmap: Only clustering movies</vt:lpstr>
      <vt:lpstr>Short Story Summary</vt:lpstr>
      <vt:lpstr>PowerPoint Presentation</vt:lpstr>
      <vt:lpstr>Comparing Emotional Sentiment</vt:lpstr>
      <vt:lpstr>Emotional Trajectory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Scripts</dc:title>
  <dc:creator>Wieczorek, Mikolaj A</dc:creator>
  <cp:lastModifiedBy>Wieczorek, Mikolaj A</cp:lastModifiedBy>
  <cp:revision>1</cp:revision>
  <dcterms:created xsi:type="dcterms:W3CDTF">2019-12-12T21:04:34Z</dcterms:created>
  <dcterms:modified xsi:type="dcterms:W3CDTF">2019-12-12T23:55:58Z</dcterms:modified>
</cp:coreProperties>
</file>